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7675" cy="9926638"/>
  <p:embeddedFontLst>
    <p:embeddedFont>
      <p:font typeface="Aharoni" panose="02010803020104030203" pitchFamily="2" charset="-79"/>
      <p:bold r:id="rId8"/>
    </p:embeddedFont>
    <p:embeddedFont>
      <p:font typeface="Arial Narrow" panose="020B0606020202030204" pitchFamily="34" charset="0"/>
      <p:regular r:id="rId9"/>
      <p:bold r:id="rId10"/>
      <p:italic r:id="rId11"/>
      <p:boldItalic r:id="rId12"/>
    </p:embeddedFont>
    <p:embeddedFont>
      <p:font typeface="Calibri" panose="020F0502020204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5" userDrawn="1">
          <p15:clr>
            <a:srgbClr val="A4A3A4"/>
          </p15:clr>
        </p15:guide>
        <p15:guide id="2" pos="3127" userDrawn="1">
          <p15:clr>
            <a:srgbClr val="A4A3A4"/>
          </p15:clr>
        </p15:guide>
        <p15:guide id="3" orient="horz" pos="3127"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50" d="100"/>
          <a:sy n="50" d="100"/>
        </p:scale>
        <p:origin x="90" y="-8004"/>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5"/>
        <p:guide pos="3127"/>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982" y="9442131"/>
            <a:ext cx="184842" cy="3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86" tIns="45742" rIns="91486" bIns="45742">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821" y="4745409"/>
            <a:ext cx="4978946" cy="968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17" tIns="45152" rIns="91917" bIns="45152"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0738" y="755650"/>
            <a:ext cx="2616200" cy="37004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314628"/>
            <a:ext cx="6797675" cy="3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86" tIns="45742" rIns="91486" bIns="45742">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jpg"/><Relationship Id="rId4" Type="http://schemas.openxmlformats.org/officeDocument/2006/relationships/hyperlink" Target="https://www.eu-neris.net/projects.html" TargetMode="External"/><Relationship Id="rId9"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483331"/>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525745" y="1159829"/>
            <a:ext cx="14571561" cy="3212091"/>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100" b="1" dirty="0">
                <a:solidFill>
                  <a:srgbClr val="4AA0B1"/>
                </a:solidFill>
                <a:cs typeface="Segoe UI" pitchFamily="34" charset="0"/>
              </a:rPr>
              <a:t>Stakeholder engagement through scenario-based discussion panels – Irish National Panel</a:t>
            </a:r>
          </a:p>
          <a:p>
            <a:pPr fontAlgn="auto">
              <a:lnSpc>
                <a:spcPct val="90000"/>
              </a:lnSpc>
              <a:spcBef>
                <a:spcPts val="0"/>
              </a:spcBef>
              <a:spcAft>
                <a:spcPts val="0"/>
              </a:spcAft>
            </a:pPr>
            <a:r>
              <a:rPr lang="en-AU" sz="2500" b="1" i="1" dirty="0">
                <a:solidFill>
                  <a:srgbClr val="4AA0B1"/>
                </a:solidFill>
                <a:cs typeface="Segoe UI" pitchFamily="34" charset="0"/>
              </a:rPr>
              <a:t>Ciara Hilliard, Veronica Smith</a:t>
            </a:r>
          </a:p>
          <a:p>
            <a:pPr fontAlgn="auto">
              <a:lnSpc>
                <a:spcPct val="90000"/>
              </a:lnSpc>
              <a:spcBef>
                <a:spcPts val="0"/>
              </a:spcBef>
              <a:spcAft>
                <a:spcPts val="0"/>
              </a:spcAft>
            </a:pPr>
            <a:r>
              <a:rPr lang="en-AU" sz="2500" i="1" dirty="0">
                <a:solidFill>
                  <a:srgbClr val="4AA0B1"/>
                </a:solidFill>
                <a:cs typeface="Segoe UI" pitchFamily="34" charset="0"/>
              </a:rPr>
              <a:t>Environmental Protection Agency, Ireland</a:t>
            </a:r>
          </a:p>
          <a:p>
            <a:pPr fontAlgn="auto">
              <a:lnSpc>
                <a:spcPct val="90000"/>
              </a:lnSpc>
              <a:spcBef>
                <a:spcPts val="0"/>
              </a:spcBef>
              <a:spcAft>
                <a:spcPts val="0"/>
              </a:spcAft>
            </a:pPr>
            <a:r>
              <a:rPr lang="en-AU" sz="2500" b="1" i="1" dirty="0">
                <a:solidFill>
                  <a:srgbClr val="4AA0B1"/>
                </a:solidFill>
                <a:cs typeface="Segoe UI" pitchFamily="34" charset="0"/>
              </a:rPr>
              <a:t>c.hilliard@epa.ie</a:t>
            </a: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5318484"/>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11654887"/>
            <a:ext cx="27720925" cy="1765435"/>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11849420"/>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308100" y="13788421"/>
            <a:ext cx="27720925" cy="746881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681237" cy="956343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1528929"/>
            <a:ext cx="27720925" cy="391677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158294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Discussion</a:t>
            </a:r>
          </a:p>
        </p:txBody>
      </p:sp>
      <p:sp>
        <p:nvSpPr>
          <p:cNvPr id="46" name="Rectangle 504"/>
          <p:cNvSpPr/>
          <p:nvPr/>
        </p:nvSpPr>
        <p:spPr bwMode="auto">
          <a:xfrm>
            <a:off x="1258888" y="36005219"/>
            <a:ext cx="27720925" cy="426397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6200667"/>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 &amp; Recommendations</a:t>
            </a:r>
          </a:p>
        </p:txBody>
      </p:sp>
      <p:sp>
        <p:nvSpPr>
          <p:cNvPr id="63" name="Text Box 12"/>
          <p:cNvSpPr txBox="1">
            <a:spLocks noChangeArrowheads="1"/>
          </p:cNvSpPr>
          <p:nvPr/>
        </p:nvSpPr>
        <p:spPr bwMode="auto">
          <a:xfrm>
            <a:off x="1488242" y="12535945"/>
            <a:ext cx="27249120"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US" sz="3000" dirty="0"/>
              <a:t>To identify and address the uncertainties associated with making decisions on food and feed protective actions in the aftermath of a nuclear accident abroad.</a:t>
            </a:r>
            <a:endParaRPr lang="en-GB" sz="3000" dirty="0"/>
          </a:p>
        </p:txBody>
      </p:sp>
      <p:sp>
        <p:nvSpPr>
          <p:cNvPr id="66" name="Text Box 12"/>
          <p:cNvSpPr txBox="1">
            <a:spLocks noChangeArrowheads="1"/>
          </p:cNvSpPr>
          <p:nvPr/>
        </p:nvSpPr>
        <p:spPr bwMode="auto">
          <a:xfrm>
            <a:off x="1500138" y="32134665"/>
            <a:ext cx="27249120" cy="376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t>Much of the discussion in the Irish panels focussed around three main areas: Communications, Trade and Agriculture. The main issues addressed were:</a:t>
            </a:r>
          </a:p>
          <a:p>
            <a:pPr algn="just" eaLnBrk="1" hangingPunct="1">
              <a:tabLst>
                <a:tab pos="3409950" algn="l"/>
              </a:tabLst>
            </a:pPr>
            <a:r>
              <a:rPr lang="en-AU" sz="3000" b="1" dirty="0"/>
              <a:t>Communications</a:t>
            </a:r>
            <a:r>
              <a:rPr lang="en-AU" sz="3000" dirty="0"/>
              <a:t>: Importance of communication even with uncertainty, clear targeted messaging, reassurance of food supply, spokespeople, social media, 	retailers as communicators.</a:t>
            </a:r>
          </a:p>
          <a:p>
            <a:pPr algn="just" eaLnBrk="1" hangingPunct="1">
              <a:tabLst>
                <a:tab pos="3324225" algn="l"/>
              </a:tabLst>
            </a:pPr>
            <a:r>
              <a:rPr lang="en-AU" sz="3000" b="1" dirty="0"/>
              <a:t>Trade: 	</a:t>
            </a:r>
            <a:r>
              <a:rPr lang="en-AU" sz="3000" dirty="0"/>
              <a:t>The impact of Ireland’s limited laboratory capacity in ensuring national and international confidence in the safety of Irish produce.</a:t>
            </a:r>
          </a:p>
          <a:p>
            <a:pPr lvl="0">
              <a:tabLst>
                <a:tab pos="3324225" algn="l"/>
              </a:tabLst>
            </a:pPr>
            <a:r>
              <a:rPr lang="en-AU" sz="3000" b="1" dirty="0"/>
              <a:t>Agriculture:	</a:t>
            </a:r>
            <a:r>
              <a:rPr lang="en-US" sz="3000" dirty="0"/>
              <a:t>Uncertainty of seasonal and weather conditions; housing of animals; drying off of dairy herds; </a:t>
            </a:r>
            <a:r>
              <a:rPr lang="en-US" sz="3000" dirty="0" err="1"/>
              <a:t>prioritising</a:t>
            </a:r>
            <a:r>
              <a:rPr lang="en-US" sz="3000" dirty="0"/>
              <a:t> animals close to slaughter; covering 	crops, liability issues for government departments giving protective action advice to farmers based on uncertain conditions; </a:t>
            </a:r>
            <a:r>
              <a:rPr lang="en-GB" sz="3000" dirty="0"/>
              <a:t>f</a:t>
            </a:r>
            <a:r>
              <a:rPr lang="en-US" sz="3000" dirty="0"/>
              <a:t>lash labelling 	could be used to show when an animal was slaughtered. </a:t>
            </a:r>
            <a:endParaRPr lang="en-GB" sz="3000" dirty="0"/>
          </a:p>
          <a:p>
            <a:pPr algn="just" eaLnBrk="1" hangingPunct="1"/>
            <a:endParaRPr lang="en-AU" sz="3000" dirty="0">
              <a:latin typeface="+mn-lt"/>
              <a:cs typeface="Segoe UI" pitchFamily="34" charset="0"/>
            </a:endParaRPr>
          </a:p>
        </p:txBody>
      </p:sp>
      <p:sp>
        <p:nvSpPr>
          <p:cNvPr id="67" name="Text Box 12"/>
          <p:cNvSpPr txBox="1">
            <a:spLocks noChangeArrowheads="1"/>
          </p:cNvSpPr>
          <p:nvPr/>
        </p:nvSpPr>
        <p:spPr bwMode="auto">
          <a:xfrm>
            <a:off x="1455664" y="36723261"/>
            <a:ext cx="27249120" cy="3395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t>In the event of a nuclear accident abroad, it is the economic consequences rather than health effects that may have the largest impact on the Irish public. The export of food, particularly beef and dairy products is very important for the Irish economy.  So, a key element of the response in Ireland to such an accident in Europe, is the implementation of food and feed protective actions to reduce the transfer of radioactivity into food, to protect both the public and international trade markets. Ireland’s National Plan for Nuclear and Radiological Emergency Exposures (2019) co-ordinates the emergency response to a situation where Ireland is threatened with or experiencing a widespread emergency level of radioactive contamination, whether the contamination source is in Ireland, the UK or another country. The involvement of the stakeholder network from this project, in the preparedness phase, is key to ensuring the successful implementation of protective actions in Ireland under this national plan. </a:t>
            </a:r>
            <a:endParaRPr lang="en-AU" sz="3000" dirty="0"/>
          </a:p>
        </p:txBody>
      </p:sp>
      <p:sp>
        <p:nvSpPr>
          <p:cNvPr id="69" name="68 Rectángulo"/>
          <p:cNvSpPr/>
          <p:nvPr/>
        </p:nvSpPr>
        <p:spPr>
          <a:xfrm>
            <a:off x="993808" y="1360253"/>
            <a:ext cx="3975234" cy="24833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400" dirty="0" err="1">
                <a:solidFill>
                  <a:schemeClr val="tx1"/>
                </a:solidFill>
              </a:rPr>
              <a:t>Partner</a:t>
            </a:r>
            <a:r>
              <a:rPr lang="es-ES" sz="4400" dirty="0">
                <a:solidFill>
                  <a:schemeClr val="tx1"/>
                </a:solidFill>
              </a:rPr>
              <a:t> LOGO</a:t>
            </a: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Wp4</a:t>
            </a:r>
            <a:endParaRPr lang="sk-SK" b="1" dirty="0">
              <a:solidFill>
                <a:schemeClr val="accent2"/>
              </a:solidFill>
              <a:latin typeface="Arial Narrow" panose="020B0606020202030204" pitchFamily="34" charset="0"/>
              <a:cs typeface="Aharoni" panose="02010803020104030203" pitchFamily="2" charset="-79"/>
            </a:endParaRPr>
          </a:p>
        </p:txBody>
      </p:sp>
      <p:sp>
        <p:nvSpPr>
          <p:cNvPr id="36" name="Text Box 12">
            <a:extLst>
              <a:ext uri="{FF2B5EF4-FFF2-40B4-BE49-F238E27FC236}">
                <a16:creationId xmlns:a16="http://schemas.microsoft.com/office/drawing/2014/main" id="{BA36CD7B-24B6-4408-B6EF-C0CB5B97A8FC}"/>
              </a:ext>
            </a:extLst>
          </p:cNvPr>
          <p:cNvSpPr txBox="1">
            <a:spLocks noChangeArrowheads="1"/>
          </p:cNvSpPr>
          <p:nvPr/>
        </p:nvSpPr>
        <p:spPr bwMode="auto">
          <a:xfrm>
            <a:off x="1471062" y="6558582"/>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t>Ireland does not have any nuclear facilities but there are a large number of nuclear sites across Europe which could result in widespread contamination of the Irish environment if a nuclear accident at one of these sites were to occur. A group of stakeholders from the food and feed sector in Ireland was brought together to form Ireland’s national panel. They focused on the uncertainties associated with decision making regarding food and feed protective actions in the aftermath of a nuclear accident abroad. This is recognized as the dominant exposure pathway for people in Ireland and also because the importance of agriculture and food to Ireland’s economy cannot be underestimated.</a:t>
            </a:r>
            <a:endParaRPr lang="en-AU" sz="3000" dirty="0"/>
          </a:p>
        </p:txBody>
      </p:sp>
      <p:sp>
        <p:nvSpPr>
          <p:cNvPr id="50" name="Text Box 12">
            <a:extLst>
              <a:ext uri="{FF2B5EF4-FFF2-40B4-BE49-F238E27FC236}">
                <a16:creationId xmlns:a16="http://schemas.microsoft.com/office/drawing/2014/main" id="{EC05514E-1A29-4748-9671-89A8DE837753}"/>
              </a:ext>
            </a:extLst>
          </p:cNvPr>
          <p:cNvSpPr txBox="1">
            <a:spLocks noChangeArrowheads="1"/>
          </p:cNvSpPr>
          <p:nvPr/>
        </p:nvSpPr>
        <p:spPr bwMode="auto">
          <a:xfrm>
            <a:off x="1502755" y="14703031"/>
            <a:ext cx="20427862" cy="6534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buFont typeface="Arial" panose="020B0604020202020204" pitchFamily="34" charset="0"/>
              <a:buChar char="•"/>
            </a:pPr>
            <a:r>
              <a:rPr lang="en-US" sz="3000" dirty="0"/>
              <a:t>Ireland hosted two stakeholder engagement panel meetings in November 2017 and October 2018.</a:t>
            </a:r>
            <a:endParaRPr lang="en-GB" sz="3000" dirty="0"/>
          </a:p>
          <a:p>
            <a:pPr marL="457200" indent="-457200">
              <a:buFont typeface="Arial" panose="020B0604020202020204" pitchFamily="34" charset="0"/>
              <a:buChar char="•"/>
            </a:pPr>
            <a:r>
              <a:rPr lang="en-US" sz="3000" dirty="0"/>
              <a:t>Both meetings were held in the National Emergency Coordination Centre in Dublin. They were facilitated by an external market research company to encourage full participation by the panel members.</a:t>
            </a:r>
            <a:endParaRPr lang="en-GB" sz="3000" dirty="0"/>
          </a:p>
          <a:p>
            <a:pPr marL="457200" indent="-457200">
              <a:buFont typeface="Arial" panose="020B0604020202020204" pitchFamily="34" charset="0"/>
              <a:buChar char="•"/>
            </a:pPr>
            <a:r>
              <a:rPr lang="en-US" sz="3000" dirty="0"/>
              <a:t>Each meeting was chaired by a senior representative of the Department of Communications, Climate Action and Environment as it would be in the event of a nuclear emergency.</a:t>
            </a:r>
            <a:endParaRPr lang="en-GB" sz="3000" dirty="0"/>
          </a:p>
          <a:p>
            <a:pPr marL="457200" indent="-457200">
              <a:buFont typeface="Arial" panose="020B0604020202020204" pitchFamily="34" charset="0"/>
              <a:buChar char="•"/>
            </a:pPr>
            <a:r>
              <a:rPr lang="en-US" sz="3000" dirty="0"/>
              <a:t>The participants of the panel were representatives from agriculture, the food and feed sector, the food retail sector, government decision makers/experts and the Consumer Association of Ireland. </a:t>
            </a:r>
            <a:endParaRPr lang="en-GB" sz="3000" dirty="0"/>
          </a:p>
          <a:p>
            <a:pPr marL="457200" indent="-457200">
              <a:buFont typeface="Arial" panose="020B0604020202020204" pitchFamily="34" charset="0"/>
              <a:buChar char="•"/>
            </a:pPr>
            <a:r>
              <a:rPr lang="en-US" sz="3000" dirty="0"/>
              <a:t>Participants were presented with a nuclear emergency scenario and were asked to respond as decision-makers in a real-time event.</a:t>
            </a:r>
          </a:p>
          <a:p>
            <a:pPr marL="457200" indent="-457200">
              <a:buFont typeface="Arial" panose="020B0604020202020204" pitchFamily="34" charset="0"/>
              <a:buChar char="•"/>
            </a:pPr>
            <a:r>
              <a:rPr lang="en-US" sz="3000" dirty="0"/>
              <a:t>Discussions were held on the feasibility of various protective actions that could be introduced in Ireland to prevent or reduce contamination of food intended for consumption and sale. </a:t>
            </a:r>
          </a:p>
          <a:p>
            <a:pPr marL="457200" indent="-457200">
              <a:buFont typeface="Arial" panose="020B0604020202020204" pitchFamily="34" charset="0"/>
              <a:buChar char="•"/>
            </a:pPr>
            <a:r>
              <a:rPr lang="en-US" sz="3000" dirty="0"/>
              <a:t>There were also discussions on controlling and structuring communications for both a national and international audience.</a:t>
            </a:r>
            <a:endParaRPr lang="en-GB" sz="3000" dirty="0"/>
          </a:p>
          <a:p>
            <a:pPr algn="just" eaLnBrk="1" hangingPunct="1"/>
            <a:endParaRPr lang="en-AU" sz="3000" dirty="0">
              <a:latin typeface="+mn-lt"/>
              <a:cs typeface="Segoe UI" pitchFamily="34" charset="0"/>
            </a:endParaRPr>
          </a:p>
        </p:txBody>
      </p:sp>
      <p:sp>
        <p:nvSpPr>
          <p:cNvPr id="53" name="Text Box 12">
            <a:extLst>
              <a:ext uri="{FF2B5EF4-FFF2-40B4-BE49-F238E27FC236}">
                <a16:creationId xmlns:a16="http://schemas.microsoft.com/office/drawing/2014/main" id="{4EFE7A36-D4A1-4D65-B520-6E7F16869817}"/>
              </a:ext>
            </a:extLst>
          </p:cNvPr>
          <p:cNvSpPr txBox="1">
            <a:spLocks noChangeArrowheads="1"/>
          </p:cNvSpPr>
          <p:nvPr/>
        </p:nvSpPr>
        <p:spPr bwMode="auto">
          <a:xfrm>
            <a:off x="1824990" y="22861620"/>
            <a:ext cx="27249120"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dirty="0">
              <a:latin typeface="+mn-lt"/>
              <a:cs typeface="Segoe UI" pitchFamily="34" charset="0"/>
            </a:endParaRPr>
          </a:p>
        </p:txBody>
      </p:sp>
      <p:sp>
        <p:nvSpPr>
          <p:cNvPr id="55" name="Text Box 12">
            <a:extLst>
              <a:ext uri="{FF2B5EF4-FFF2-40B4-BE49-F238E27FC236}">
                <a16:creationId xmlns:a16="http://schemas.microsoft.com/office/drawing/2014/main" id="{1590B925-0372-4BD6-B93C-BB7F020CDF54}"/>
              </a:ext>
            </a:extLst>
          </p:cNvPr>
          <p:cNvSpPr txBox="1">
            <a:spLocks noChangeArrowheads="1"/>
          </p:cNvSpPr>
          <p:nvPr/>
        </p:nvSpPr>
        <p:spPr bwMode="auto">
          <a:xfrm>
            <a:off x="1691640" y="22815703"/>
            <a:ext cx="17131789" cy="8181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nSpc>
                <a:spcPct val="150000"/>
              </a:lnSpc>
              <a:buFont typeface="Arial" panose="020B0604020202020204" pitchFamily="34" charset="0"/>
              <a:buChar char="•"/>
            </a:pPr>
            <a:r>
              <a:rPr lang="en-GB" sz="3000" dirty="0"/>
              <a:t>Establish the impact that accidents in different seasons/weather conditions would have on protective actions.</a:t>
            </a:r>
          </a:p>
          <a:p>
            <a:pPr marL="457200" indent="-457200">
              <a:lnSpc>
                <a:spcPct val="150000"/>
              </a:lnSpc>
              <a:buFont typeface="Arial" panose="020B0604020202020204" pitchFamily="34" charset="0"/>
              <a:buChar char="•"/>
            </a:pPr>
            <a:r>
              <a:rPr lang="en-GB" sz="3000" dirty="0"/>
              <a:t>Increase laboratory capacity by using other laboratories for screening purposes, to assist Ireland in assuring the safety of the food chain for both domestic and international consumers.</a:t>
            </a:r>
          </a:p>
          <a:p>
            <a:pPr marL="457200" indent="-457200">
              <a:lnSpc>
                <a:spcPct val="150000"/>
              </a:lnSpc>
              <a:buFont typeface="Arial" panose="020B0604020202020204" pitchFamily="34" charset="0"/>
              <a:buChar char="•"/>
            </a:pPr>
            <a:r>
              <a:rPr lang="en-GB" sz="3000" dirty="0"/>
              <a:t>Engage with stakeholders to develop a communications strategy for the early and transition phases of a nuclear accident abroad.</a:t>
            </a:r>
          </a:p>
          <a:p>
            <a:pPr marL="457200" indent="-457200">
              <a:lnSpc>
                <a:spcPct val="150000"/>
              </a:lnSpc>
              <a:buFont typeface="Arial" panose="020B0604020202020204" pitchFamily="34" charset="0"/>
              <a:buChar char="•"/>
            </a:pPr>
            <a:r>
              <a:rPr lang="en-GB" sz="3000" dirty="0"/>
              <a:t>Consider the advance preparation of food labelling to clarify the location and date of food production to inspire confidence in public/consumers.</a:t>
            </a:r>
          </a:p>
          <a:p>
            <a:pPr marL="457200" indent="-457200">
              <a:lnSpc>
                <a:spcPct val="150000"/>
              </a:lnSpc>
              <a:buFont typeface="Arial" panose="020B0604020202020204" pitchFamily="34" charset="0"/>
              <a:buChar char="•"/>
            </a:pPr>
            <a:r>
              <a:rPr lang="en-IE" sz="3000" dirty="0"/>
              <a:t>Continue to engage with and inform all stakeholders of their roles in the event of a nuclear accident abroad, using practical tools to identify gaps in awareness, resources and abilities.</a:t>
            </a:r>
          </a:p>
          <a:p>
            <a:pPr marL="0" indent="0" algn="ctr">
              <a:lnSpc>
                <a:spcPct val="150000"/>
              </a:lnSpc>
              <a:buNone/>
            </a:pPr>
            <a:endParaRPr lang="en-GB" sz="3000" dirty="0"/>
          </a:p>
          <a:p>
            <a:pPr marL="0" indent="0" algn="ctr">
              <a:buNone/>
            </a:pPr>
            <a:endParaRPr lang="en-GB" sz="3200" dirty="0"/>
          </a:p>
        </p:txBody>
      </p:sp>
      <p:pic>
        <p:nvPicPr>
          <p:cNvPr id="57" name="Picture 56">
            <a:extLst>
              <a:ext uri="{FF2B5EF4-FFF2-40B4-BE49-F238E27FC236}">
                <a16:creationId xmlns:a16="http://schemas.microsoft.com/office/drawing/2014/main" id="{E7CA6B71-CC0A-472E-8AEB-BDDDF0617E35}"/>
              </a:ext>
            </a:extLst>
          </p:cNvPr>
          <p:cNvPicPr>
            <a:picLocks noChangeAspect="1"/>
          </p:cNvPicPr>
          <p:nvPr/>
        </p:nvPicPr>
        <p:blipFill>
          <a:blip r:embed="rId8"/>
          <a:stretch>
            <a:fillRect/>
          </a:stretch>
        </p:blipFill>
        <p:spPr>
          <a:xfrm>
            <a:off x="22215294" y="13882061"/>
            <a:ext cx="5926031" cy="3151631"/>
          </a:xfrm>
          <a:prstGeom prst="rect">
            <a:avLst/>
          </a:prstGeom>
        </p:spPr>
      </p:pic>
      <p:pic>
        <p:nvPicPr>
          <p:cNvPr id="59" name="Picture 2" descr="Related image">
            <a:extLst>
              <a:ext uri="{FF2B5EF4-FFF2-40B4-BE49-F238E27FC236}">
                <a16:creationId xmlns:a16="http://schemas.microsoft.com/office/drawing/2014/main" id="{49DAF621-53A9-40DA-B892-A353B7DF1BF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513959" y="17101952"/>
            <a:ext cx="5368030" cy="402602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59">
            <a:extLst>
              <a:ext uri="{FF2B5EF4-FFF2-40B4-BE49-F238E27FC236}">
                <a16:creationId xmlns:a16="http://schemas.microsoft.com/office/drawing/2014/main" id="{71F0FB1D-D6DC-4233-B3DC-0EF540F74F6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3524" y="1215750"/>
            <a:ext cx="5188831" cy="2701710"/>
          </a:xfrm>
          <a:prstGeom prst="rect">
            <a:avLst/>
          </a:prstGeom>
        </p:spPr>
      </p:pic>
      <p:pic>
        <p:nvPicPr>
          <p:cNvPr id="4" name="Picture 3">
            <a:extLst>
              <a:ext uri="{FF2B5EF4-FFF2-40B4-BE49-F238E27FC236}">
                <a16:creationId xmlns:a16="http://schemas.microsoft.com/office/drawing/2014/main" id="{BAEF1FF6-8D1C-48F7-86F1-3C2BA63C9B1C}"/>
              </a:ext>
            </a:extLst>
          </p:cNvPr>
          <p:cNvPicPr>
            <a:picLocks noChangeAspect="1"/>
          </p:cNvPicPr>
          <p:nvPr/>
        </p:nvPicPr>
        <p:blipFill>
          <a:blip r:embed="rId11"/>
          <a:stretch>
            <a:fillRect/>
          </a:stretch>
        </p:blipFill>
        <p:spPr>
          <a:xfrm>
            <a:off x="18638412" y="22711589"/>
            <a:ext cx="10139455" cy="7639315"/>
          </a:xfrm>
          <a:prstGeom prst="rect">
            <a:avLst/>
          </a:prstGeom>
        </p:spPr>
      </p:pic>
      <p:sp>
        <p:nvSpPr>
          <p:cNvPr id="52" name="Text Box 12">
            <a:extLst>
              <a:ext uri="{FF2B5EF4-FFF2-40B4-BE49-F238E27FC236}">
                <a16:creationId xmlns:a16="http://schemas.microsoft.com/office/drawing/2014/main" id="{A0D84CCB-AAB6-47A1-B6D3-ED788FAEBBBF}"/>
              </a:ext>
            </a:extLst>
          </p:cNvPr>
          <p:cNvSpPr txBox="1">
            <a:spLocks noChangeArrowheads="1"/>
          </p:cNvSpPr>
          <p:nvPr/>
        </p:nvSpPr>
        <p:spPr bwMode="auto">
          <a:xfrm>
            <a:off x="21451195" y="22009232"/>
            <a:ext cx="4492246"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3200" b="1" dirty="0">
                <a:solidFill>
                  <a:srgbClr val="4AA0B1"/>
                </a:solidFill>
                <a:latin typeface="+mj-lt"/>
                <a:cs typeface="Segoe UI" pitchFamily="34" charset="0"/>
              </a:rPr>
              <a:t>Ireland’s National Panel</a:t>
            </a:r>
          </a:p>
        </p:txBody>
      </p:sp>
      <p:pic>
        <p:nvPicPr>
          <p:cNvPr id="8" name="Picture 7">
            <a:extLst>
              <a:ext uri="{FF2B5EF4-FFF2-40B4-BE49-F238E27FC236}">
                <a16:creationId xmlns:a16="http://schemas.microsoft.com/office/drawing/2014/main" id="{7C4BD19E-3161-4355-B42D-D1E12EB327FD}"/>
              </a:ext>
            </a:extLst>
          </p:cNvPr>
          <p:cNvPicPr>
            <a:picLocks noChangeAspect="1"/>
          </p:cNvPicPr>
          <p:nvPr/>
        </p:nvPicPr>
        <p:blipFill>
          <a:blip r:embed="rId12"/>
          <a:stretch>
            <a:fillRect/>
          </a:stretch>
        </p:blipFill>
        <p:spPr>
          <a:xfrm>
            <a:off x="7543119" y="8934715"/>
            <a:ext cx="12325350" cy="1962150"/>
          </a:xfrm>
          <a:prstGeom prst="rect">
            <a:avLst/>
          </a:prstGeom>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2.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72D18AD-630F-4686-B02D-DE0845F6EADE}">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1870</TotalTime>
  <Pages>22</Pages>
  <Words>704</Words>
  <Application>Microsoft Office PowerPoint</Application>
  <PresentationFormat>Custom</PresentationFormat>
  <Paragraphs>40</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CenturyGothic-Bold</vt:lpstr>
      <vt:lpstr>Arial Narrow</vt:lpstr>
      <vt:lpstr>Times New Roman</vt:lpstr>
      <vt:lpstr>Calibri</vt:lpstr>
      <vt:lpstr>Segoe UI</vt:lpstr>
      <vt:lpstr>Aharoni</vt:lpstr>
      <vt:lpstr>Interstate-Regular</vt:lpstr>
      <vt:lpstr>Arial</vt:lpstr>
      <vt:lpstr>Wingdings</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Ciara Hilliard</cp:lastModifiedBy>
  <cp:revision>243</cp:revision>
  <cp:lastPrinted>2019-11-11T12:36:09Z</cp:lastPrinted>
  <dcterms:created xsi:type="dcterms:W3CDTF">2017-11-13T09:28:55Z</dcterms:created>
  <dcterms:modified xsi:type="dcterms:W3CDTF">2019-11-12T15:30:13Z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